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9" r:id="rId4"/>
    <p:sldId id="262" r:id="rId5"/>
    <p:sldId id="261" r:id="rId6"/>
    <p:sldId id="264" r:id="rId7"/>
    <p:sldId id="266" r:id="rId8"/>
    <p:sldId id="265" r:id="rId9"/>
    <p:sldId id="267" r:id="rId10"/>
    <p:sldId id="268" r:id="rId11"/>
    <p:sldId id="270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6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7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483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246" y="2541532"/>
            <a:ext cx="6858000" cy="2099047"/>
          </a:xfrm>
        </p:spPr>
        <p:txBody>
          <a:bodyPr/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Michael Amista’ - Gabriel Rovesti</a:t>
            </a: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December 7</a:t>
            </a:r>
            <a:r>
              <a:rPr lang="en-US" sz="140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2023</a:t>
            </a: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Advanced Topics in Computer Network and Security </a:t>
            </a:r>
          </a:p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2023-2024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3200" dirty="0"/>
              <a:t> </a:t>
            </a:r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Behavior + Keystroke Timing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10/19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89" y="1417519"/>
            <a:ext cx="4200011" cy="46981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Single-finger typists: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less PINs – more timing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Two-finger typists: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more PINs – less timing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and so on…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inter-keystroke timing (when) is not representative of the Euclidean distance (how many)….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…which means higher guesses over single-finger compared to multi-finger!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E1B02CC-50DB-7F23-17FC-6AF760E9E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415" y="1805540"/>
            <a:ext cx="4200011" cy="32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9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Knowledge of which keys have been pressed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11/19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28DE2D-DDB7-5AB9-E4B1-B846494BF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4200011" cy="48726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may have visibility of the keypad in how the user moves his hand via a thermal camera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Knowledge of one digit alone reduces the search space by a linear factor (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last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 over the remaining digits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keystroke timing combined with knowledge of keys lead to a higher PIN recover rate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B7F6387-F280-4894-93CD-7F967B10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832" y="2107952"/>
            <a:ext cx="4479909" cy="32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9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much time to get the keys pressed?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12/19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B896966-4B2E-6337-9EA7-9D0E8DBD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32" y="1317376"/>
            <a:ext cx="6172735" cy="240050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6B05E05-AF3A-1D35-34D2-334AAECA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95" y="3830322"/>
            <a:ext cx="6111770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1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Analysis of PINs Guessing 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13/19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8657711" cy="45310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Choosing PINs uniformly at random from the entire PIN space is not the best strategy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inter-keystroke timing, combined with other sources of information, can lead to higher PINs recovery rate even with same guessing probability thank to audio feedback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 + knowledge of first/last digit = x14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 + observation of keys = +15%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Strong correlation between Euclidean distance (which keys) and inter-keystroke timings (how many) lead, combined with previous ones, to better results </a:t>
            </a:r>
          </a:p>
        </p:txBody>
      </p:sp>
    </p:spTree>
    <p:extLst>
      <p:ext uri="{BB962C8B-B14F-4D97-AF65-F5344CB8AC3E}">
        <p14:creationId xmlns:p14="http://schemas.microsoft.com/office/powerpoint/2010/main" val="2771452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PIN Selection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14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8657711" cy="47436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said that PINs must be easy to remember….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….but how much can we trust users?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must combine: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usability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easy to remember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security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– randomly distributed and difficult to guess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should have: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totally different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numbers and using last numerical digits (e.g., 7,8,9)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different from things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(e.g., birthdays, events, etc.)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security-by-design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(a policy which improves the safety without forcing the user to remember something difficult)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4865C25-F785-D422-6000-5C31B4B3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606" y="1401123"/>
            <a:ext cx="2036041" cy="179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1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are distributed in the real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15/19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4" y="1257774"/>
            <a:ext cx="8657711" cy="496407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Occurrence frequency of the PINs (Power law distribution)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First digits are pressed more than others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Easier for an attacker to guess the first digit than the other digits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generated from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dates and years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good portion of selected PINs are made like this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generated from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arithmetic operations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Some users combine simple things (e.g., addition/multiplication, etc.)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Just a minority over the others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with close proximity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Consecutive numbers are more selected given they’re easy to use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Another good portion of PINs are like this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27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more effectively chosen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16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4" y="1223483"/>
            <a:ext cx="8657711" cy="502903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balance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easy-to-remember/hard-to-master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PINs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Enforce selection policies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(secure but not too strict)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Application of said policies in everyday life (e.g., locking mobiles)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usable safely and simply in all real-life contexts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balance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easy-to-remember/hard-to-master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PINs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4-digit PIN without any restriction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4-short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4-digit PIN where the 200 most popular PINs were not allowed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4-long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same rules as 4-short + without any consecutive number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6-free: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6-digit PIN without any restriction</a:t>
            </a: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6-long: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6-digit PIN without any consecutive number</a:t>
            </a:r>
          </a:p>
          <a:p>
            <a:pPr lvl="1">
              <a:lnSpc>
                <a:spcPct val="100000"/>
              </a:lnSpc>
            </a:pP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Scale of easy-to-remember (1 = “very easy” up to 5 = “very difficult”)</a:t>
            </a:r>
          </a:p>
        </p:txBody>
      </p:sp>
    </p:spTree>
    <p:extLst>
      <p:ext uri="{BB962C8B-B14F-4D97-AF65-F5344CB8AC3E}">
        <p14:creationId xmlns:p14="http://schemas.microsoft.com/office/powerpoint/2010/main" val="34033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chosen and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17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3" y="1989554"/>
            <a:ext cx="7266366" cy="35585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study gave the following results:</a:t>
            </a: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tend to be chosen between the most popular ones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remembrance is worse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4-short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tend to be chosen with consecutive numbers more </a:t>
            </a:r>
          </a:p>
          <a:p>
            <a:pPr lvl="2">
              <a:lnSpc>
                <a:spcPct val="100000"/>
              </a:lnSpc>
            </a:pP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4-long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(more secure) 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4-short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(less secure) = harder for users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holds even In longer PINs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remembrance is worse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6-free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6-long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Good compromise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choose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4-short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PINs over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4-free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C2F4466-A647-F2A4-19F0-00D2E8E3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299" y="2753422"/>
            <a:ext cx="1697127" cy="1977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173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chosen and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18/19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7" y="1428750"/>
            <a:ext cx="8984426" cy="46977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conclusion: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Entropy is higher on longer PINs or longer subsequences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Odd numbers are usually less frequent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can be useful to analyze more geographical areas and PINs databases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would be better to: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Useful to enforce a PIN blacklists policy (e.g. avoiding popular PINs)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Impose more different chars, easy length and easy words without enforcing the users</a:t>
            </a:r>
          </a:p>
        </p:txBody>
      </p:sp>
    </p:spTree>
    <p:extLst>
      <p:ext uri="{BB962C8B-B14F-4D97-AF65-F5344CB8AC3E}">
        <p14:creationId xmlns:p14="http://schemas.microsoft.com/office/powerpoint/2010/main" val="2157895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Thanks for the attention... but now it’s your turn!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19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pic>
        <p:nvPicPr>
          <p:cNvPr id="1026" name="Picture 2" descr="TPQ – Thought Provoking Questions - Summation by Auren Hoffman">
            <a:extLst>
              <a:ext uri="{FF2B5EF4-FFF2-40B4-BE49-F238E27FC236}">
                <a16:creationId xmlns:a16="http://schemas.microsoft.com/office/drawing/2014/main" id="{52DA53B2-13B9-FABE-6B97-B052280A5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1259414"/>
            <a:ext cx="3737610" cy="373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y Questions&quot; Images – Browse 382 Stock Photos, Vectors, and Video | Adobe  Stock">
            <a:extLst>
              <a:ext uri="{FF2B5EF4-FFF2-40B4-BE49-F238E27FC236}">
                <a16:creationId xmlns:a16="http://schemas.microsoft.com/office/drawing/2014/main" id="{5FBE4D1B-632A-F2AB-DCC3-4E3CF4283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4802866"/>
            <a:ext cx="3803957" cy="14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75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2"/>
            <a:ext cx="7061507" cy="11144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PIN sounds good…  but is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2/19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F96A9A-F0EE-44A0-E945-13ECD56ED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65" y="2807735"/>
            <a:ext cx="3864002" cy="4347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Easy and simple…</a:t>
            </a: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9C1458-B079-DAD8-B123-4A26DBE79559}"/>
              </a:ext>
            </a:extLst>
          </p:cNvPr>
          <p:cNvSpPr txBox="1">
            <a:spLocks/>
          </p:cNvSpPr>
          <p:nvPr/>
        </p:nvSpPr>
        <p:spPr>
          <a:xfrm>
            <a:off x="423284" y="4501045"/>
            <a:ext cx="3864002" cy="434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But secure?</a:t>
            </a:r>
            <a:endParaRPr lang="it-IT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94BDD87-AD1F-E626-C8E4-005A71DB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967" y="2246522"/>
            <a:ext cx="4270749" cy="30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8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Where are PINs used?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3/19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E7B659-F64D-95A8-DED0-E5789AC8A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045" y="2186487"/>
            <a:ext cx="2697926" cy="309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82E569-1355-7B7E-EB6A-235D0C7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7365" y="5470770"/>
            <a:ext cx="2160269" cy="51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ATMs and PoS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88D490-C653-1BE0-123D-7FCB33A4FEF5}"/>
              </a:ext>
            </a:extLst>
          </p:cNvPr>
          <p:cNvSpPr txBox="1">
            <a:spLocks/>
          </p:cNvSpPr>
          <p:nvPr/>
        </p:nvSpPr>
        <p:spPr>
          <a:xfrm>
            <a:off x="6286500" y="5470770"/>
            <a:ext cx="2160269" cy="51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Smartphones</a:t>
            </a:r>
          </a:p>
        </p:txBody>
      </p:sp>
      <p:pic>
        <p:nvPicPr>
          <p:cNvPr id="3074" name="Picture 2" descr="Dark Web and ATM Hacking | CloudSEK">
            <a:extLst>
              <a:ext uri="{FF2B5EF4-FFF2-40B4-BE49-F238E27FC236}">
                <a16:creationId xmlns:a16="http://schemas.microsoft.com/office/drawing/2014/main" id="{566F09F5-74E4-586A-FC44-5F1D40C8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8" y="2364722"/>
            <a:ext cx="5040944" cy="273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are ATM PINs exploited?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4/19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BC3E775-FEC4-32D4-19CD-AE0C279D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15" y="1581764"/>
            <a:ext cx="3165441" cy="3396706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06550E0-772B-617B-4E53-5F2F8C796734}"/>
              </a:ext>
            </a:extLst>
          </p:cNvPr>
          <p:cNvCxnSpPr>
            <a:cxnSpLocks/>
          </p:cNvCxnSpPr>
          <p:nvPr/>
        </p:nvCxnSpPr>
        <p:spPr>
          <a:xfrm flipV="1">
            <a:off x="4690343" y="2229464"/>
            <a:ext cx="1583867" cy="1050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ECDF043-B30E-F9F5-C61A-C51313940250}"/>
              </a:ext>
            </a:extLst>
          </p:cNvPr>
          <p:cNvCxnSpPr>
            <a:cxnSpLocks/>
          </p:cNvCxnSpPr>
          <p:nvPr/>
        </p:nvCxnSpPr>
        <p:spPr>
          <a:xfrm>
            <a:off x="4690343" y="3280117"/>
            <a:ext cx="1515287" cy="1128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6B68A6-A019-08C8-D290-7117057CD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788" y="4234387"/>
            <a:ext cx="1130454" cy="51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Acoustic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B014B88-3B59-138A-254F-9C79431ADD8B}"/>
              </a:ext>
            </a:extLst>
          </p:cNvPr>
          <p:cNvSpPr txBox="1">
            <a:spLocks/>
          </p:cNvSpPr>
          <p:nvPr/>
        </p:nvSpPr>
        <p:spPr>
          <a:xfrm>
            <a:off x="6403788" y="1972550"/>
            <a:ext cx="1515286" cy="51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Non-acoustic</a:t>
            </a:r>
          </a:p>
        </p:txBody>
      </p:sp>
      <p:pic>
        <p:nvPicPr>
          <p:cNvPr id="3074" name="Picture 2" descr="Devil - Free smileys icons">
            <a:extLst>
              <a:ext uri="{FF2B5EF4-FFF2-40B4-BE49-F238E27FC236}">
                <a16:creationId xmlns:a16="http://schemas.microsoft.com/office/drawing/2014/main" id="{DCC4FEC2-5081-70DE-D2DC-7FB950E4A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43" y="2842667"/>
            <a:ext cx="874900" cy="8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577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track and study PINs?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5/19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03357FF8-9CAC-AF7E-F23A-162369B8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110" y="2218632"/>
            <a:ext cx="4043797" cy="3042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E99C5-1B72-3235-1D50-A9B2A0BE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85" y="1517833"/>
            <a:ext cx="4185907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Non-acoustic</a:t>
            </a:r>
          </a:p>
          <a:p>
            <a:pPr marL="0" indent="0" algn="ctr">
              <a:buNone/>
            </a:pPr>
            <a:endParaRPr lang="it-IT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While the user is typing the password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Recover keystrokes by electromagnetic emanations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Observation via a thermal camera to identify key presses on the keypad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19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track and study PINs?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6/19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E99C5-1B72-3235-1D50-A9B2A0BE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85" y="1472113"/>
            <a:ext cx="461376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Acoustic</a:t>
            </a:r>
          </a:p>
          <a:p>
            <a:pPr marL="0" indent="0" algn="ctr">
              <a:buNone/>
            </a:pPr>
            <a:endParaRPr lang="it-IT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Each key emits a characteristic sound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Able to construct a dictionary attack to bruteforce and reconstruct words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Multiple microphones to triangulate the keys positions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Alternatives: SSH traffic and video 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C5070CD-16AD-78A4-F115-405ADEF1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168" y="2890107"/>
            <a:ext cx="4000847" cy="167654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7E1832-24BB-53D6-0640-637F105BB13E}"/>
              </a:ext>
            </a:extLst>
          </p:cNvPr>
          <p:cNvSpPr txBox="1"/>
          <p:nvPr/>
        </p:nvSpPr>
        <p:spPr>
          <a:xfrm>
            <a:off x="4612687" y="5361175"/>
            <a:ext cx="420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measure the timing between presses works better!</a:t>
            </a:r>
          </a:p>
        </p:txBody>
      </p:sp>
    </p:spTree>
    <p:extLst>
      <p:ext uri="{BB962C8B-B14F-4D97-AF65-F5344CB8AC3E}">
        <p14:creationId xmlns:p14="http://schemas.microsoft.com/office/powerpoint/2010/main" val="4015561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7/19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ACAF82B-9FFD-7281-0FCB-81AEC23C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070" y="2697018"/>
            <a:ext cx="3608439" cy="2194401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74" y="1502183"/>
            <a:ext cx="5306426" cy="48630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Measures the distance between consecutive keystrokes of subsequent keys</a:t>
            </a:r>
          </a:p>
          <a:p>
            <a:pPr>
              <a:lnSpc>
                <a:spcPct val="100000"/>
              </a:lnSpc>
            </a:pP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can infer keystroke timings by using audio when the user is typing the PIN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Filter timestamps of keys pressed from keypad sound normalizing the samples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Timing is also based on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observation (video)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07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447E8BE0-3308-7027-4F4D-00681A6FF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359" y="1812363"/>
                <a:ext cx="4319511" cy="37083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it-IT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Ranking PINs based on the 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Euclidean distance between subsequent keys in each PIN (but </a:t>
                </a:r>
                <a:r>
                  <a:rPr lang="en-US" sz="20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how many are they typed?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Distance vector from a sequence of inter-keystroke timings inferred from audio feedback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Example: PIN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5566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[0,1,0]</m:t>
                    </m:r>
                  </m:oMath>
                </a14:m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447E8BE0-3308-7027-4F4D-00681A6FF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359" y="1812363"/>
                <a:ext cx="4319511" cy="3708328"/>
              </a:xfrm>
              <a:blipFill>
                <a:blip r:embed="rId2"/>
                <a:stretch>
                  <a:fillRect l="-1269" t="-657" r="-987" b="-13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B7068CC2-B01C-B5E4-C98F-045C7631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02" y="2424426"/>
            <a:ext cx="3705939" cy="24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51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4000" dirty="0"/>
              <a:t> </a:t>
            </a: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Behavior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9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29" y="1412312"/>
            <a:ext cx="8445741" cy="4439847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can typically observe (video) whether the user is typing with: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one finger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single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typists)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more fingers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multi-finger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typists)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can combine thermal camera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video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 with keystroke timing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audio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BE08F4-46EB-327E-E6F6-798ABBBF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50" y="2734661"/>
            <a:ext cx="5457957" cy="2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35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TM04033917[[fn=Berlino]]</Template>
  <TotalTime>0</TotalTime>
  <Words>1071</Words>
  <Application>Microsoft Office PowerPoint</Application>
  <PresentationFormat>Presentazione su schermo (4:3)</PresentationFormat>
  <Paragraphs>167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Segoe UI</vt:lpstr>
      <vt:lpstr>Tema di Office</vt:lpstr>
      <vt:lpstr>PIN and Password Security</vt:lpstr>
      <vt:lpstr>PIN sounds good…  but is it?</vt:lpstr>
      <vt:lpstr>Where are PINs used?</vt:lpstr>
      <vt:lpstr>How are ATM PINs exploited?</vt:lpstr>
      <vt:lpstr>How to track and study PINs?</vt:lpstr>
      <vt:lpstr>How to track and study PINs?</vt:lpstr>
      <vt:lpstr>Keystroke Timing</vt:lpstr>
      <vt:lpstr>Keystroke Timing</vt:lpstr>
      <vt:lpstr>Typing Behavior</vt:lpstr>
      <vt:lpstr>Typing Behavior + Keystroke Timing</vt:lpstr>
      <vt:lpstr>Knowledge of which keys have been pressed</vt:lpstr>
      <vt:lpstr>How much time to get the keys pressed? </vt:lpstr>
      <vt:lpstr>Analysis of PINs Guessing Probability</vt:lpstr>
      <vt:lpstr>PIN Selection Policies</vt:lpstr>
      <vt:lpstr>How PINs are distributed in the real world</vt:lpstr>
      <vt:lpstr>How PINs can be more effectively chosen</vt:lpstr>
      <vt:lpstr>How PINs can be chosen and selected</vt:lpstr>
      <vt:lpstr>How PINs can be chosen and selected</vt:lpstr>
      <vt:lpstr>Thanks for the attention... but now it’s your turn!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 and Password Security</dc:title>
  <dc:creator>Rovesti Gabriel</dc:creator>
  <cp:lastModifiedBy>Rovesti Gabriel</cp:lastModifiedBy>
  <cp:revision>82</cp:revision>
  <dcterms:created xsi:type="dcterms:W3CDTF">2023-11-10T15:36:15Z</dcterms:created>
  <dcterms:modified xsi:type="dcterms:W3CDTF">2023-12-05T09:32:19Z</dcterms:modified>
</cp:coreProperties>
</file>